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29"/>
  </p:notesMasterIdLst>
  <p:handoutMasterIdLst>
    <p:handoutMasterId r:id="rId30"/>
  </p:handoutMasterIdLst>
  <p:sldIdLst>
    <p:sldId id="256" r:id="rId2"/>
    <p:sldId id="412" r:id="rId3"/>
    <p:sldId id="344" r:id="rId4"/>
    <p:sldId id="411" r:id="rId5"/>
    <p:sldId id="410" r:id="rId6"/>
    <p:sldId id="38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5" r:id="rId18"/>
    <p:sldId id="424" r:id="rId19"/>
    <p:sldId id="426" r:id="rId20"/>
    <p:sldId id="430" r:id="rId21"/>
    <p:sldId id="428" r:id="rId22"/>
    <p:sldId id="427" r:id="rId23"/>
    <p:sldId id="431" r:id="rId24"/>
    <p:sldId id="433" r:id="rId25"/>
    <p:sldId id="436" r:id="rId26"/>
    <p:sldId id="434" r:id="rId27"/>
    <p:sldId id="435" r:id="rId2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00"/>
    <a:srgbClr val="03223D"/>
    <a:srgbClr val="011D32"/>
    <a:srgbClr val="022545"/>
    <a:srgbClr val="011D33"/>
    <a:srgbClr val="FFFFFF"/>
    <a:srgbClr val="A1B02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29" autoAdjust="0"/>
    <p:restoredTop sz="82654" autoAdjust="0"/>
  </p:normalViewPr>
  <p:slideViewPr>
    <p:cSldViewPr>
      <p:cViewPr varScale="1">
        <p:scale>
          <a:sx n="163" d="100"/>
          <a:sy n="163" d="100"/>
        </p:scale>
        <p:origin x="-104" y="-432"/>
      </p:cViewPr>
      <p:guideLst>
        <p:guide orient="horz" pos="1680"/>
        <p:guide pos="15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692A1-C147-4210-A981-5462FF8D925B}" type="datetimeFigureOut">
              <a:rPr lang="en-US" smtClean="0"/>
              <a:pPr/>
              <a:t>8/21/14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A750-9865-4ACC-B705-584FD4ADD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1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defRPr sz="1200" b="0" i="0" u="none" strike="noStrike" cap="none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defRPr sz="1200" b="0" i="0" u="none" strike="noStrike" cap="none" baseline="0"/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14438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x-none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x-none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58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560"/>
              </a:spcBef>
              <a:buClr>
                <a:schemeClr val="accent2"/>
              </a:buClr>
              <a:buFont typeface="Arial"/>
              <a:buNone/>
              <a:defRPr sz="2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ctr" rtl="0">
              <a:spcBef>
                <a:spcPts val="480"/>
              </a:spcBef>
              <a:buClr>
                <a:schemeClr val="accent4"/>
              </a:buClr>
              <a:buFont typeface="Arial"/>
              <a:buNone/>
              <a:defRPr sz="2400" b="0" i="0" u="none" strike="noStrike" cap="none" baseline="0">
                <a:solidFill>
                  <a:srgbClr val="88A3B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ctr" rtl="0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2000" b="0" i="0" u="none" strike="noStrike" cap="none" baseline="0">
                <a:solidFill>
                  <a:srgbClr val="88A3B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ctr" rtl="0">
              <a:spcBef>
                <a:spcPts val="360"/>
              </a:spcBef>
              <a:buClr>
                <a:schemeClr val="accent4"/>
              </a:buClr>
              <a:buFont typeface="Arial"/>
              <a:buNone/>
              <a:defRPr sz="1800" b="0" i="0" u="none" strike="noStrike" cap="none" baseline="0">
                <a:solidFill>
                  <a:srgbClr val="88A3B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ctr" rtl="0">
              <a:spcBef>
                <a:spcPts val="360"/>
              </a:spcBef>
              <a:buClr>
                <a:schemeClr val="accent2"/>
              </a:buClr>
              <a:buFont typeface="Arial"/>
              <a:buNone/>
              <a:defRPr sz="1800" b="0" i="0" u="none" strike="noStrike" cap="none" baseline="0">
                <a:solidFill>
                  <a:srgbClr val="88A3B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ctr" rtl="0">
              <a:spcBef>
                <a:spcPts val="400"/>
              </a:spcBef>
              <a:buClr>
                <a:srgbClr val="88A3B2"/>
              </a:buClr>
              <a:buFont typeface="Arial"/>
              <a:buNone/>
              <a:defRPr sz="2000" b="0" i="0" u="none" strike="noStrike" cap="none" baseline="0">
                <a:solidFill>
                  <a:srgbClr val="88A3B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ctr" rtl="0">
              <a:spcBef>
                <a:spcPts val="400"/>
              </a:spcBef>
              <a:buClr>
                <a:srgbClr val="88A3B2"/>
              </a:buClr>
              <a:buFont typeface="Arial"/>
              <a:buNone/>
              <a:defRPr sz="2000" b="0" i="0" u="none" strike="noStrike" cap="none" baseline="0">
                <a:solidFill>
                  <a:srgbClr val="88A3B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ctr" rtl="0">
              <a:spcBef>
                <a:spcPts val="400"/>
              </a:spcBef>
              <a:buClr>
                <a:srgbClr val="88A3B2"/>
              </a:buClr>
              <a:buFont typeface="Arial"/>
              <a:buNone/>
              <a:defRPr sz="2000" b="0" i="0" u="none" strike="noStrike" cap="none" baseline="0">
                <a:solidFill>
                  <a:srgbClr val="88A3B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ctr" rtl="0">
              <a:spcBef>
                <a:spcPts val="400"/>
              </a:spcBef>
              <a:buClr>
                <a:srgbClr val="88A3B2"/>
              </a:buClr>
              <a:buFont typeface="Arial"/>
              <a:buNone/>
              <a:defRPr sz="2000" b="0" i="0" u="none" strike="noStrike" cap="none" baseline="0">
                <a:solidFill>
                  <a:srgbClr val="88A3B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2150367" y="6356350"/>
            <a:ext cx="94546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239851" y="6356350"/>
            <a:ext cx="42844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34950" algn="l" rtl="0">
              <a:spcBef>
                <a:spcPts val="560"/>
              </a:spcBef>
              <a:buClr>
                <a:schemeClr val="accent2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Calibri" pitchFamily="34" charset="0"/>
                <a:cs typeface="Calibri" pitchFamily="34" charset="0"/>
              </a:defRPr>
            </a:lvl1pPr>
            <a:lvl2pPr marL="742950" indent="-193675" algn="l" rtl="0">
              <a:spcBef>
                <a:spcPts val="480"/>
              </a:spcBef>
              <a:buClr>
                <a:schemeClr val="accent4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1143000" indent="-15240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600200" indent="-158750" algn="l" rtl="0">
              <a:spcBef>
                <a:spcPts val="360"/>
              </a:spcBef>
              <a:buClr>
                <a:schemeClr val="accent4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057400" indent="-158750" algn="l" rtl="0">
              <a:spcBef>
                <a:spcPts val="36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2150367" y="6356350"/>
            <a:ext cx="94546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239851" y="6356350"/>
            <a:ext cx="42844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5"/>
          <p:cNvSpPr txBox="1">
            <a:spLocks noGrp="1"/>
          </p:cNvSpPr>
          <p:nvPr>
            <p:ph type="title"/>
          </p:nvPr>
        </p:nvSpPr>
        <p:spPr>
          <a:xfrm>
            <a:off x="457200" y="257709"/>
            <a:ext cx="8229600" cy="656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 sz="4800" b="0" cap="none" baseline="0">
                <a:solidFill>
                  <a:srgbClr val="000000"/>
                </a:solidFill>
                <a:latin typeface="Calibri"/>
                <a:cs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Head" type="secHead">
  <p:cSld name="secHead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rgbClr val="88A3B2"/>
              </a:buClr>
              <a:buNone/>
              <a:defRPr sz="2000">
                <a:solidFill>
                  <a:srgbClr val="88A3B2"/>
                </a:solidFill>
              </a:defRPr>
            </a:lvl1pPr>
            <a:lvl2pPr marL="457200" indent="0" rtl="0">
              <a:buClr>
                <a:srgbClr val="88A3B2"/>
              </a:buClr>
              <a:buNone/>
              <a:defRPr sz="1800">
                <a:solidFill>
                  <a:srgbClr val="88A3B2"/>
                </a:solidFill>
              </a:defRPr>
            </a:lvl2pPr>
            <a:lvl3pPr marL="914400" indent="0" rtl="0">
              <a:buClr>
                <a:srgbClr val="88A3B2"/>
              </a:buClr>
              <a:buNone/>
              <a:defRPr sz="1600">
                <a:solidFill>
                  <a:srgbClr val="88A3B2"/>
                </a:solidFill>
              </a:defRPr>
            </a:lvl3pPr>
            <a:lvl4pPr marL="1371600" indent="0" rtl="0">
              <a:buClr>
                <a:srgbClr val="88A3B2"/>
              </a:buClr>
              <a:buNone/>
              <a:defRPr sz="1400">
                <a:solidFill>
                  <a:srgbClr val="88A3B2"/>
                </a:solidFill>
              </a:defRPr>
            </a:lvl4pPr>
            <a:lvl5pPr marL="1828800" indent="0" rtl="0">
              <a:buClr>
                <a:srgbClr val="88A3B2"/>
              </a:buClr>
              <a:buNone/>
              <a:defRPr sz="1400">
                <a:solidFill>
                  <a:srgbClr val="88A3B2"/>
                </a:solidFill>
              </a:defRPr>
            </a:lvl5pPr>
            <a:lvl6pPr marL="2286000" indent="0" rtl="0">
              <a:buClr>
                <a:srgbClr val="88A3B2"/>
              </a:buClr>
              <a:buNone/>
              <a:defRPr sz="1400">
                <a:solidFill>
                  <a:srgbClr val="88A3B2"/>
                </a:solidFill>
              </a:defRPr>
            </a:lvl6pPr>
            <a:lvl7pPr marL="2743200" indent="0" rtl="0">
              <a:buClr>
                <a:srgbClr val="88A3B2"/>
              </a:buClr>
              <a:buNone/>
              <a:defRPr sz="1400">
                <a:solidFill>
                  <a:srgbClr val="88A3B2"/>
                </a:solidFill>
              </a:defRPr>
            </a:lvl7pPr>
            <a:lvl8pPr marL="3200400" indent="0" rtl="0">
              <a:buClr>
                <a:srgbClr val="88A3B2"/>
              </a:buClr>
              <a:buNone/>
              <a:defRPr sz="1400">
                <a:solidFill>
                  <a:srgbClr val="88A3B2"/>
                </a:solidFill>
              </a:defRPr>
            </a:lvl8pPr>
            <a:lvl9pPr marL="3657600" indent="0" rtl="0">
              <a:buClr>
                <a:srgbClr val="88A3B2"/>
              </a:buClr>
              <a:buNone/>
              <a:defRPr sz="1400">
                <a:solidFill>
                  <a:srgbClr val="88A3B2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2150367" y="6356350"/>
            <a:ext cx="94546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239851" y="6356350"/>
            <a:ext cx="42844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91052" y="6323496"/>
            <a:ext cx="44141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None/>
              <a:defRPr sz="1400"/>
            </a:lvl1pPr>
            <a:lvl2pPr marL="457200" indent="0" rtl="0">
              <a:buNone/>
              <a:defRPr sz="1200"/>
            </a:lvl2pPr>
            <a:lvl3pPr marL="914400" indent="0" rtl="0">
              <a:buNone/>
              <a:defRPr sz="1000"/>
            </a:lvl3pPr>
            <a:lvl4pPr marL="1371600" indent="0" rtl="0">
              <a:buNone/>
              <a:defRPr sz="900"/>
            </a:lvl4pPr>
            <a:lvl5pPr marL="1828800" indent="0" rtl="0">
              <a:buNone/>
              <a:defRPr sz="900"/>
            </a:lvl5pPr>
            <a:lvl6pPr marL="2286000" indent="0" rtl="0">
              <a:buNone/>
              <a:defRPr sz="900"/>
            </a:lvl6pPr>
            <a:lvl7pPr marL="2743200" indent="0" rtl="0">
              <a:buNone/>
              <a:defRPr sz="900"/>
            </a:lvl7pPr>
            <a:lvl8pPr marL="3200400" indent="0" rtl="0">
              <a:buNone/>
              <a:defRPr sz="900"/>
            </a:lvl8pPr>
            <a:lvl9pPr marL="3657600" indent="0" rtl="0">
              <a:buNone/>
              <a:defRPr sz="900"/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dt" idx="10"/>
          </p:nvPr>
        </p:nvSpPr>
        <p:spPr>
          <a:xfrm>
            <a:off x="2150367" y="6356350"/>
            <a:ext cx="94546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3239851" y="6356350"/>
            <a:ext cx="42844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91052" y="6323496"/>
            <a:ext cx="44141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chemeClr val="dk2"/>
              </a:buClr>
              <a:buFont typeface="Arial"/>
              <a:buNone/>
              <a:defRPr sz="3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None/>
              <a:defRPr sz="1400"/>
            </a:lvl1pPr>
            <a:lvl2pPr marL="457200" indent="0" rtl="0">
              <a:buNone/>
              <a:defRPr sz="1200"/>
            </a:lvl2pPr>
            <a:lvl3pPr marL="914400" indent="0" rtl="0">
              <a:buNone/>
              <a:defRPr sz="1000"/>
            </a:lvl3pPr>
            <a:lvl4pPr marL="1371600" indent="0" rtl="0">
              <a:buNone/>
              <a:defRPr sz="900"/>
            </a:lvl4pPr>
            <a:lvl5pPr marL="1828800" indent="0" rtl="0">
              <a:buNone/>
              <a:defRPr sz="900"/>
            </a:lvl5pPr>
            <a:lvl6pPr marL="2286000" indent="0" rtl="0">
              <a:buNone/>
              <a:defRPr sz="900"/>
            </a:lvl6pPr>
            <a:lvl7pPr marL="2743200" indent="0" rtl="0">
              <a:buNone/>
              <a:defRPr sz="900"/>
            </a:lvl7pPr>
            <a:lvl8pPr marL="3200400" indent="0" rtl="0">
              <a:buNone/>
              <a:defRPr sz="900"/>
            </a:lvl8pPr>
            <a:lvl9pPr marL="3657600" indent="0" rtl="0">
              <a:buNone/>
              <a:defRPr sz="9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2150367" y="6356350"/>
            <a:ext cx="94546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3239851" y="6356350"/>
            <a:ext cx="42844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91052" y="6323496"/>
            <a:ext cx="44141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56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accent1"/>
              </a:buClr>
              <a:buNone/>
              <a:defRPr sz="4400">
                <a:solidFill>
                  <a:schemeClr val="accent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34950" algn="l" rtl="0">
              <a:spcBef>
                <a:spcPts val="560"/>
              </a:spcBef>
              <a:buClr>
                <a:schemeClr val="accent2"/>
              </a:buClr>
              <a:buFont typeface="Arial"/>
              <a:buChar char="•"/>
              <a:defRPr sz="2800">
                <a:solidFill>
                  <a:schemeClr val="dk1"/>
                </a:solidFill>
              </a:defRPr>
            </a:lvl1pPr>
            <a:lvl2pPr marL="742950" indent="-193675" algn="l" rtl="0">
              <a:spcBef>
                <a:spcPts val="480"/>
              </a:spcBef>
              <a:buClr>
                <a:schemeClr val="accent4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1143000" indent="-15240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600200" indent="-158750" algn="l" rtl="0">
              <a:spcBef>
                <a:spcPts val="360"/>
              </a:spcBef>
              <a:buClr>
                <a:schemeClr val="accent4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057400" indent="-158750" algn="l" rtl="0">
              <a:spcBef>
                <a:spcPts val="36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2150367" y="6356350"/>
            <a:ext cx="94546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3239851" y="6356350"/>
            <a:ext cx="42844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91052" y="6323496"/>
            <a:ext cx="44141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accent1"/>
              </a:buClr>
              <a:buNone/>
              <a:defRPr sz="4400">
                <a:solidFill>
                  <a:schemeClr val="accent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34950" algn="l" rtl="0">
              <a:spcBef>
                <a:spcPts val="560"/>
              </a:spcBef>
              <a:buClr>
                <a:schemeClr val="accent2"/>
              </a:buClr>
              <a:buFont typeface="Arial"/>
              <a:buChar char="•"/>
              <a:defRPr sz="2800">
                <a:solidFill>
                  <a:schemeClr val="dk1"/>
                </a:solidFill>
              </a:defRPr>
            </a:lvl1pPr>
            <a:lvl2pPr marL="742950" indent="-193675" algn="l" rtl="0">
              <a:spcBef>
                <a:spcPts val="480"/>
              </a:spcBef>
              <a:buClr>
                <a:schemeClr val="accent4"/>
              </a:buClr>
              <a:buFont typeface="Arial"/>
              <a:buChar char="•"/>
              <a:defRPr sz="2400">
                <a:solidFill>
                  <a:schemeClr val="dk1"/>
                </a:solidFill>
              </a:defRPr>
            </a:lvl2pPr>
            <a:lvl3pPr marL="1143000" indent="-15240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3pPr>
            <a:lvl4pPr marL="1600200" indent="-158750" algn="l" rtl="0">
              <a:spcBef>
                <a:spcPts val="360"/>
              </a:spcBef>
              <a:buClr>
                <a:schemeClr val="accent4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057400" indent="-158750" algn="l" rtl="0">
              <a:spcBef>
                <a:spcPts val="360"/>
              </a:spcBef>
              <a:buClr>
                <a:schemeClr val="accent2"/>
              </a:buClr>
              <a:buFont typeface="Arial"/>
              <a:buChar char="•"/>
              <a:defRPr sz="1800">
                <a:solidFill>
                  <a:schemeClr val="dk1"/>
                </a:solidFill>
              </a:defRPr>
            </a:lvl5pPr>
            <a:lvl6pPr marL="25146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6pPr>
            <a:lvl7pPr marL="29718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7pPr>
            <a:lvl8pPr marL="34290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8pPr>
            <a:lvl9pPr marL="388620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2150367" y="6356350"/>
            <a:ext cx="94546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3239851" y="6356350"/>
            <a:ext cx="42844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91052" y="6323496"/>
            <a:ext cx="44141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656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4400" b="0" i="0" u="none" strike="noStrike" cap="none" baseline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34950" algn="l" rtl="0">
              <a:spcBef>
                <a:spcPts val="560"/>
              </a:spcBef>
              <a:buClr>
                <a:schemeClr val="accent2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93675" algn="l" rtl="0">
              <a:spcBef>
                <a:spcPts val="480"/>
              </a:spcBef>
              <a:buClr>
                <a:schemeClr val="accent4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52400" algn="l" rtl="0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58750" algn="l" rtl="0">
              <a:spcBef>
                <a:spcPts val="360"/>
              </a:spcBef>
              <a:buClr>
                <a:schemeClr val="accent4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58750" algn="l" rtl="0">
              <a:spcBef>
                <a:spcPts val="360"/>
              </a:spcBef>
              <a:buClr>
                <a:schemeClr val="accent2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2150367" y="6356350"/>
            <a:ext cx="94546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239851" y="6356350"/>
            <a:ext cx="4284475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7" r:id="rId6"/>
    <p:sldLayoutId id="2147483658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Calibri"/>
          <a:ea typeface="Arial"/>
          <a:cs typeface="Calibri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457200" y="4495800"/>
            <a:ext cx="4038600" cy="5231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x-none" sz="2800" b="0" i="0" u="none" strike="noStrike" cap="none" baseline="0" dirty="0">
                <a:latin typeface="Calibri" pitchFamily="34" charset="0"/>
                <a:cs typeface="Calibri" pitchFamily="34" charset="0"/>
                <a:sym typeface="Arial"/>
              </a:rPr>
              <a:t>Tamara </a:t>
            </a:r>
            <a:r>
              <a:rPr lang="en-US" sz="2800" b="0" i="0" u="none" strike="noStrike" cap="none" baseline="0" dirty="0" smtClean="0">
                <a:latin typeface="Calibri" pitchFamily="34" charset="0"/>
                <a:cs typeface="Calibri" pitchFamily="34" charset="0"/>
                <a:sym typeface="Arial"/>
              </a:rPr>
              <a:t>“Tammy” </a:t>
            </a:r>
            <a:r>
              <a:rPr lang="x-none" sz="2800" b="0" i="0" u="none" strike="noStrike" cap="none" baseline="0" dirty="0" smtClean="0">
                <a:latin typeface="Calibri" pitchFamily="34" charset="0"/>
                <a:cs typeface="Calibri" pitchFamily="34" charset="0"/>
                <a:sym typeface="Arial"/>
              </a:rPr>
              <a:t>Denning</a:t>
            </a:r>
            <a:endParaRPr lang="x-none" sz="2800" b="0" i="0" u="none" strike="noStrike" cap="none" baseline="0" dirty="0"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457200" y="5410200"/>
            <a:ext cx="3886200" cy="5231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x-none" sz="2800" b="0" i="0" u="none" strike="noStrike" cap="none" baseline="0" dirty="0">
                <a:latin typeface="Calibri" pitchFamily="34" charset="0"/>
                <a:cs typeface="Calibri" pitchFamily="34" charset="0"/>
                <a:sym typeface="Arial"/>
              </a:rPr>
              <a:t>Tadayoshi </a:t>
            </a:r>
            <a:r>
              <a:rPr lang="en-US" sz="2800" b="0" i="0" u="none" strike="noStrike" cap="none" baseline="0" dirty="0" smtClean="0">
                <a:latin typeface="Calibri" pitchFamily="34" charset="0"/>
                <a:cs typeface="Calibri" pitchFamily="34" charset="0"/>
                <a:sym typeface="Arial"/>
              </a:rPr>
              <a:t>“Yoshi” </a:t>
            </a:r>
            <a:r>
              <a:rPr lang="x-none" sz="2800" b="0" i="0" u="none" strike="noStrike" cap="none" baseline="0" dirty="0" smtClean="0">
                <a:latin typeface="Calibri" pitchFamily="34" charset="0"/>
                <a:cs typeface="Calibri" pitchFamily="34" charset="0"/>
                <a:sym typeface="Arial"/>
              </a:rPr>
              <a:t>Kohno</a:t>
            </a:r>
            <a:endParaRPr lang="x-none" sz="2800" b="0" i="0" u="none" strike="noStrike" cap="none" baseline="0" dirty="0"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457200" y="4953000"/>
            <a:ext cx="3733800" cy="5231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x-none" sz="2800" b="1" i="0" u="none" strike="noStrike" cap="none" baseline="0" dirty="0">
                <a:latin typeface="Calibri" pitchFamily="34" charset="0"/>
                <a:cs typeface="Calibri" pitchFamily="34" charset="0"/>
                <a:sym typeface="Arial"/>
              </a:rPr>
              <a:t>Adam </a:t>
            </a:r>
            <a:r>
              <a:rPr lang="en-US" sz="2800" b="1" i="0" u="none" strike="noStrike" cap="none" baseline="0" dirty="0" smtClean="0">
                <a:latin typeface="Calibri" pitchFamily="34" charset="0"/>
                <a:cs typeface="Calibri" pitchFamily="34" charset="0"/>
                <a:sym typeface="Arial"/>
              </a:rPr>
              <a:t>“Adam” </a:t>
            </a:r>
            <a:r>
              <a:rPr lang="x-none" sz="2800" b="1" i="0" u="none" strike="noStrike" cap="none" baseline="0" dirty="0" smtClean="0">
                <a:latin typeface="Calibri" pitchFamily="34" charset="0"/>
                <a:cs typeface="Calibri" pitchFamily="34" charset="0"/>
                <a:sym typeface="Arial"/>
              </a:rPr>
              <a:t>Shostack</a:t>
            </a:r>
            <a:endParaRPr lang="x-none" sz="2800" b="1" i="0" u="none" strike="noStrike" cap="none" baseline="0" dirty="0">
              <a:latin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457200" y="6153089"/>
            <a:ext cx="4419599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buSzPct val="25000"/>
              <a:buNone/>
            </a:pPr>
            <a:r>
              <a:rPr lang="x-none" sz="2000" b="0" i="1" u="none" strike="noStrike" cap="none" baseline="0" dirty="0">
                <a:latin typeface="Calibri" pitchFamily="34" charset="0"/>
                <a:cs typeface="Calibri" pitchFamily="34" charset="0"/>
                <a:sym typeface="Arial"/>
              </a:rPr>
              <a:t>University of Washington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304800"/>
            <a:ext cx="8534400" cy="1323439"/>
          </a:xfrm>
          <a:prstGeom prst="rect">
            <a:avLst/>
          </a:prstGeom>
          <a:solidFill>
            <a:srgbClr val="000000"/>
          </a:solidFill>
          <a:ln w="571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Practical Lessons From Creating the Control-Alt-</a:t>
            </a:r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Hack™ </a:t>
            </a:r>
            <a:r>
              <a:rPr lang="en-US" sz="4000" dirty="0">
                <a:solidFill>
                  <a:schemeClr val="bg1"/>
                </a:solidFill>
                <a:latin typeface="Calibri"/>
                <a:cs typeface="Calibri"/>
              </a:rPr>
              <a:t>Card Game </a:t>
            </a:r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26" name="Picture 25" descr="81jjpg-+TVL._AA1500_ (3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8190" y="3276600"/>
            <a:ext cx="4235810" cy="381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4800" y="1648361"/>
            <a:ext cx="8534400" cy="1323439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Calibri"/>
                <a:cs typeface="Calibri"/>
              </a:rPr>
              <a:t>Research </a:t>
            </a:r>
            <a:r>
              <a:rPr lang="en-US" sz="4000" dirty="0">
                <a:latin typeface="Calibri"/>
                <a:cs typeface="Calibri"/>
              </a:rPr>
              <a:t>Challenges for </a:t>
            </a:r>
            <a:endParaRPr lang="en-US" sz="4000" dirty="0" smtClean="0">
              <a:latin typeface="Calibri"/>
              <a:cs typeface="Calibri"/>
            </a:endParaRPr>
          </a:p>
          <a:p>
            <a:pPr algn="r"/>
            <a:r>
              <a:rPr lang="en-US" sz="4000" dirty="0" smtClean="0">
                <a:latin typeface="Calibri"/>
                <a:cs typeface="Calibri"/>
              </a:rPr>
              <a:t>Games </a:t>
            </a:r>
            <a:r>
              <a:rPr lang="en-US" sz="4000" dirty="0">
                <a:latin typeface="Calibri"/>
                <a:cs typeface="Calibri"/>
              </a:rPr>
              <a:t>In Education and Research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52" y="12820"/>
            <a:ext cx="2838972" cy="212078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Pre-Existing Mechanics</a:t>
            </a:r>
            <a:endParaRPr lang="en-US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dirty="0" smtClean="0"/>
              <a:t>You’re probably not a master at gaming mechanics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r>
              <a:rPr lang="en-US" sz="3200" dirty="0" smtClean="0"/>
              <a:t>Put your time &amp; effort on the important parts</a:t>
            </a:r>
          </a:p>
        </p:txBody>
      </p:sp>
    </p:spTree>
    <p:extLst>
      <p:ext uri="{BB962C8B-B14F-4D97-AF65-F5344CB8AC3E}">
        <p14:creationId xmlns:p14="http://schemas.microsoft.com/office/powerpoint/2010/main" val="415399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2211" y="0"/>
            <a:ext cx="10824411" cy="6855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267200"/>
            <a:ext cx="8610600" cy="193899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Use quality ingredients.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1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19400" cy="210403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Locating Expertise</a:t>
            </a:r>
            <a:endParaRPr lang="en-US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b="1" dirty="0" smtClean="0"/>
              <a:t>Many people (can be) involved:</a:t>
            </a:r>
            <a:endParaRPr lang="en-US" sz="3200" dirty="0" smtClean="0"/>
          </a:p>
          <a:p>
            <a:endParaRPr lang="en-US" sz="3200" dirty="0" smtClean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914400" y="3352800"/>
            <a:ext cx="7315200" cy="297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numCol="2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234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800" b="0" i="0" u="none" strike="noStrike" cap="none" baseline="0">
                <a:solidFill>
                  <a:srgbClr val="000000"/>
                </a:solidFill>
                <a:latin typeface="Calibri" pitchFamily="34" charset="0"/>
                <a:ea typeface="Arial"/>
                <a:cs typeface="Calibri" pitchFamily="34" charset="0"/>
                <a:sym typeface="Arial"/>
              </a:defRPr>
            </a:lvl1pPr>
            <a:lvl2pPr marL="742950" marR="0" indent="-1936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58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58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smtClean="0"/>
              <a:t>Mechanics Designer</a:t>
            </a:r>
          </a:p>
          <a:p>
            <a:r>
              <a:rPr lang="en-US" dirty="0" smtClean="0"/>
              <a:t>License Coordinator</a:t>
            </a:r>
          </a:p>
          <a:p>
            <a:r>
              <a:rPr lang="en-US" dirty="0" smtClean="0"/>
              <a:t>Graphic Designer</a:t>
            </a:r>
          </a:p>
          <a:p>
            <a:r>
              <a:rPr lang="en-US" dirty="0" smtClean="0"/>
              <a:t>Illustrator</a:t>
            </a:r>
          </a:p>
          <a:p>
            <a:r>
              <a:rPr lang="en-US" dirty="0" smtClean="0"/>
              <a:t>Manufacturer</a:t>
            </a:r>
          </a:p>
          <a:p>
            <a:r>
              <a:rPr lang="en-US" dirty="0" smtClean="0"/>
              <a:t>Production Manager</a:t>
            </a:r>
          </a:p>
          <a:p>
            <a:r>
              <a:rPr lang="en-US" dirty="0" smtClean="0"/>
              <a:t>Trademark Lawyer</a:t>
            </a:r>
          </a:p>
          <a:p>
            <a:r>
              <a:rPr lang="en-US" dirty="0" smtClean="0"/>
              <a:t>Distributor</a:t>
            </a:r>
          </a:p>
          <a:p>
            <a:r>
              <a:rPr lang="en-US" dirty="0" smtClean="0"/>
              <a:t>Retailer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3081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267200"/>
            <a:ext cx="8610600" cy="193899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Decide how to serve your cake.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515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2843988" cy="21160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Distribution/Production Decisions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dirty="0" smtClean="0"/>
              <a:t>Download and self-print</a:t>
            </a:r>
          </a:p>
          <a:p>
            <a:pPr marL="107950" indent="0">
              <a:buNone/>
            </a:pPr>
            <a:r>
              <a:rPr lang="en-US" sz="3200" dirty="0" smtClean="0"/>
              <a:t>Print-on-demand</a:t>
            </a:r>
          </a:p>
          <a:p>
            <a:pPr marL="107950" indent="0">
              <a:buNone/>
            </a:pPr>
            <a:r>
              <a:rPr lang="en-US" sz="3200" dirty="0" smtClean="0"/>
              <a:t>Domestic (Smaller) Print Run</a:t>
            </a:r>
          </a:p>
          <a:p>
            <a:pPr marL="107950" indent="0">
              <a:buNone/>
            </a:pPr>
            <a:r>
              <a:rPr lang="en-US" sz="3200" dirty="0" smtClean="0"/>
              <a:t>International (Larger) Print Run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575101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2843988" cy="21160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Distribution/Production Decisions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b="1" dirty="0" smtClean="0"/>
              <a:t>Tradeoffs between:</a:t>
            </a:r>
          </a:p>
          <a:p>
            <a:r>
              <a:rPr lang="en-US" sz="3200" dirty="0" smtClean="0"/>
              <a:t>Cost per unit</a:t>
            </a:r>
          </a:p>
          <a:p>
            <a:r>
              <a:rPr lang="en-US" sz="3200" dirty="0" smtClean="0"/>
              <a:t>Customizability</a:t>
            </a:r>
          </a:p>
          <a:p>
            <a:r>
              <a:rPr lang="en-US" sz="3200" dirty="0" smtClean="0"/>
              <a:t>Quality</a:t>
            </a:r>
          </a:p>
          <a:p>
            <a:r>
              <a:rPr lang="en-US" sz="3200" dirty="0" smtClean="0"/>
              <a:t>Minimum order size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66043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2843988" cy="211606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Distribution/Production Decisions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b="1" dirty="0" smtClean="0"/>
              <a:t>Affects:</a:t>
            </a:r>
          </a:p>
          <a:p>
            <a:r>
              <a:rPr lang="en-US" sz="3200" dirty="0" smtClean="0"/>
              <a:t>Timeline</a:t>
            </a:r>
          </a:p>
          <a:p>
            <a:r>
              <a:rPr lang="en-US" sz="3200" dirty="0" smtClean="0"/>
              <a:t>Graphic Design/Illustration Parameters</a:t>
            </a:r>
          </a:p>
          <a:p>
            <a:r>
              <a:rPr lang="en-US" sz="3200" dirty="0" smtClean="0"/>
              <a:t>Budget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80415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6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28800"/>
            <a:ext cx="9144000" cy="13752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0"/>
            <a:ext cx="8610600" cy="1938992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000" dirty="0" smtClean="0">
                <a:latin typeface="Calibri"/>
                <a:cs typeface="Calibri"/>
              </a:rPr>
              <a:t>Can you have too much cake? 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42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40" y="12204"/>
            <a:ext cx="2780639" cy="20689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Games in the Classroom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dirty="0" smtClean="0"/>
              <a:t>Red Queen Effect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/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424513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533400"/>
            <a:ext cx="5943600" cy="3964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50292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….aka, a talk about cake.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4772197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40" y="12204"/>
            <a:ext cx="2780639" cy="20689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Games in the Classroom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dirty="0" smtClean="0"/>
              <a:t>Red Queen Effect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r>
              <a:rPr lang="en-US" sz="3200" dirty="0" smtClean="0"/>
              <a:t>Excessive focus on mechanics</a:t>
            </a:r>
          </a:p>
          <a:p>
            <a:pPr marL="107950" indent="0">
              <a:buNone/>
            </a:pPr>
            <a:endParaRPr lang="en-US" sz="3200" dirty="0"/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96696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40" y="12204"/>
            <a:ext cx="2780639" cy="20689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Games in the Classroom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dirty="0" smtClean="0"/>
              <a:t>Red Queen Effect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r>
              <a:rPr lang="en-US" sz="3200" dirty="0" smtClean="0"/>
              <a:t>Excessive focus on mechanics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r>
              <a:rPr lang="en-US" sz="3200" dirty="0" smtClean="0"/>
              <a:t>Oversaturation</a:t>
            </a:r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52465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81600"/>
            <a:ext cx="9144000" cy="13767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0"/>
            <a:ext cx="8610600" cy="2554545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000" dirty="0" smtClean="0">
                <a:latin typeface="Calibri"/>
                <a:cs typeface="Calibri"/>
              </a:rPr>
              <a:t>What are the long-term consequences </a:t>
            </a:r>
          </a:p>
          <a:p>
            <a:pPr algn="ctr"/>
            <a:r>
              <a:rPr lang="en-US" sz="4000" dirty="0" smtClean="0">
                <a:latin typeface="Calibri"/>
                <a:cs typeface="Calibri"/>
              </a:rPr>
              <a:t>of cake? 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61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819400" cy="211664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Research and Evaluation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dirty="0" smtClean="0"/>
              <a:t>Metrics for more nebulous goals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/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37802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819400" cy="211664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Research and Evaluation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Metrics for more nebulous goals</a:t>
            </a:r>
          </a:p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Isolating conflating variables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/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18670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819400" cy="211664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Research and Evaluation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Metrics for more nebulous goals</a:t>
            </a:r>
          </a:p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Isolating conflating variables</a:t>
            </a:r>
          </a:p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Evaluations for different stages/styles of research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/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42683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819400" cy="211664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Research and Evaluation</a:t>
            </a:r>
            <a:endParaRPr lang="en-US" dirty="0"/>
          </a:p>
        </p:txBody>
      </p:sp>
      <p:sp>
        <p:nvSpPr>
          <p:cNvPr id="8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Metrics for more nebulous goals</a:t>
            </a:r>
          </a:p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Isolating conflating variables</a:t>
            </a:r>
          </a:p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Evaluations for different stages/styles of research</a:t>
            </a:r>
          </a:p>
          <a:p>
            <a:pPr marL="107950" indent="0">
              <a:spcAft>
                <a:spcPts val="1800"/>
              </a:spcAft>
              <a:buNone/>
            </a:pPr>
            <a:r>
              <a:rPr lang="en-US" sz="3200" dirty="0" smtClean="0"/>
              <a:t>Research investment vs. research yield</a:t>
            </a:r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/>
          </a:p>
          <a:p>
            <a:endParaRPr lang="en-US" sz="3200" dirty="0" smtClean="0"/>
          </a:p>
          <a:p>
            <a:pPr marL="107950" indent="0">
              <a:buNone/>
            </a:pPr>
            <a:endParaRPr lang="en-US" sz="3200" dirty="0"/>
          </a:p>
          <a:p>
            <a:pPr marL="10795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74331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Thanks. 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2590800"/>
            <a:ext cx="4191000" cy="27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57709"/>
            <a:ext cx="8229600" cy="6566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34144" y="6340239"/>
            <a:ext cx="441412" cy="365125"/>
          </a:xfrm>
          <a:prstGeom prst="rect">
            <a:avLst/>
          </a:prstGeom>
        </p:spPr>
        <p:txBody>
          <a:bodyPr/>
          <a:lstStyle/>
          <a:p>
            <a:fld id="{A9747759-6413-482F-93D4-8387FE5802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831" y="-2756975"/>
            <a:ext cx="9228906" cy="12305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267200"/>
            <a:ext cx="8610600" cy="193899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You can have your cake and eat it too.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16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dirty="0" smtClean="0"/>
              <a:t>Primary design goal was for recreational, voluntary play</a:t>
            </a:r>
          </a:p>
          <a:p>
            <a:pPr marL="107950" indent="0" algn="r">
              <a:buNone/>
            </a:pPr>
            <a:endParaRPr lang="en-US" sz="3200" dirty="0" smtClean="0"/>
          </a:p>
          <a:p>
            <a:pPr marL="107950" indent="0" algn="r">
              <a:buNone/>
            </a:pPr>
            <a:endParaRPr lang="en-US" sz="3200" dirty="0"/>
          </a:p>
          <a:p>
            <a:pPr marL="107950" indent="0" algn="r">
              <a:buNone/>
            </a:pPr>
            <a:r>
              <a:rPr lang="en-US" sz="3200" dirty="0" smtClean="0"/>
              <a:t>Evaluated (and published) on the classroom context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Diversify positive outcomes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" y="0"/>
            <a:ext cx="2817677" cy="20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5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dirty="0" smtClean="0"/>
              <a:t>Primary target audience was age 18-30 in CS and STEM</a:t>
            </a:r>
          </a:p>
          <a:p>
            <a:pPr marL="107950" indent="0" algn="r">
              <a:buNone/>
            </a:pPr>
            <a:endParaRPr lang="en-US" sz="3200" dirty="0" smtClean="0"/>
          </a:p>
          <a:p>
            <a:pPr marL="107950" indent="0" algn="r">
              <a:buNone/>
            </a:pPr>
            <a:endParaRPr lang="en-US" sz="3200" dirty="0"/>
          </a:p>
          <a:p>
            <a:pPr marL="107950" indent="0" algn="r">
              <a:buNone/>
            </a:pPr>
            <a:r>
              <a:rPr lang="en-US" sz="3200" dirty="0" smtClean="0"/>
              <a:t>First interested (evangelizing?) group was security-minded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Diversify positive outcomes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" y="0"/>
            <a:ext cx="2817677" cy="20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7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34144" y="6340239"/>
            <a:ext cx="441412" cy="365125"/>
          </a:xfrm>
          <a:prstGeom prst="rect">
            <a:avLst/>
          </a:prstGeom>
        </p:spPr>
        <p:txBody>
          <a:bodyPr/>
          <a:lstStyle/>
          <a:p>
            <a:fld id="{A9747759-6413-482F-93D4-8387FE5802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09"/>
            <a:ext cx="8229600" cy="656691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81785" cy="6858000"/>
          </a:xfrm>
          <a:prstGeom prst="rect">
            <a:avLst/>
          </a:prstGeom>
        </p:spPr>
      </p:pic>
      <p:sp>
        <p:nvSpPr>
          <p:cNvPr id="228" name="TextBox 227"/>
          <p:cNvSpPr txBox="1"/>
          <p:nvPr/>
        </p:nvSpPr>
        <p:spPr>
          <a:xfrm>
            <a:off x="228600" y="4267200"/>
            <a:ext cx="8610600" cy="193899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You can’t have all the cakes.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10107" cy="213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Prioritize</a:t>
            </a:r>
            <a:endParaRPr lang="en-US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b="1" dirty="0" smtClean="0"/>
              <a:t>Tradeoffs between:</a:t>
            </a:r>
            <a:endParaRPr lang="en-US" sz="3200" b="1" dirty="0"/>
          </a:p>
          <a:p>
            <a:pPr>
              <a:spcBef>
                <a:spcPts val="1760"/>
              </a:spcBef>
            </a:pPr>
            <a:r>
              <a:rPr lang="en-US" sz="3200" dirty="0" smtClean="0"/>
              <a:t>	Control over details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Calendar time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Person-hours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Cost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Quality</a:t>
            </a:r>
          </a:p>
        </p:txBody>
      </p:sp>
    </p:spTree>
    <p:extLst>
      <p:ext uri="{BB962C8B-B14F-4D97-AF65-F5344CB8AC3E}">
        <p14:creationId xmlns:p14="http://schemas.microsoft.com/office/powerpoint/2010/main" val="374288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10107" cy="213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118832"/>
            <a:ext cx="9144000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0" y="562509"/>
            <a:ext cx="5638800" cy="656691"/>
          </a:xfrm>
        </p:spPr>
        <p:txBody>
          <a:bodyPr/>
          <a:lstStyle/>
          <a:p>
            <a:pPr algn="l"/>
            <a:r>
              <a:rPr lang="en-US" dirty="0" smtClean="0"/>
              <a:t>Prioritize</a:t>
            </a:r>
            <a:endParaRPr lang="en-US" dirty="0"/>
          </a:p>
        </p:txBody>
      </p:sp>
      <p:sp>
        <p:nvSpPr>
          <p:cNvPr id="9" name="Text Placeholder 1"/>
          <p:cNvSpPr>
            <a:spLocks noGrp="1"/>
          </p:cNvSpPr>
          <p:nvPr>
            <p:ph type="body" idx="1"/>
          </p:nvPr>
        </p:nvSpPr>
        <p:spPr>
          <a:xfrm>
            <a:off x="914400" y="2484437"/>
            <a:ext cx="7315200" cy="3992563"/>
          </a:xfrm>
        </p:spPr>
        <p:txBody>
          <a:bodyPr/>
          <a:lstStyle/>
          <a:p>
            <a:pPr marL="107950" indent="0">
              <a:buNone/>
            </a:pPr>
            <a:r>
              <a:rPr lang="en-US" sz="3200" b="1" dirty="0" smtClean="0"/>
              <a:t>Target audience &amp; play context influences:</a:t>
            </a:r>
            <a:endParaRPr lang="en-US" sz="3200" b="1" dirty="0"/>
          </a:p>
          <a:p>
            <a:pPr>
              <a:spcBef>
                <a:spcPts val="1760"/>
              </a:spcBef>
            </a:pPr>
            <a:r>
              <a:rPr lang="en-US" sz="3200" dirty="0" smtClean="0"/>
              <a:t>	Graphic design &amp; illustration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Properties of mechanics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Level of technical detail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Jokes/references to include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Mechanics choice</a:t>
            </a:r>
          </a:p>
        </p:txBody>
      </p:sp>
    </p:spTree>
    <p:extLst>
      <p:ext uri="{BB962C8B-B14F-4D97-AF65-F5344CB8AC3E}">
        <p14:creationId xmlns:p14="http://schemas.microsoft.com/office/powerpoint/2010/main" val="308044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6359"/>
            <a:ext cx="10484736" cy="6902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267200"/>
            <a:ext cx="8610600" cy="1938992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/>
                <a:cs typeface="Calibri"/>
              </a:rPr>
              <a:t>You don’t have to start from scratch.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62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Control-Alt-Hack">
      <a:dk1>
        <a:srgbClr val="003A5B"/>
      </a:dk1>
      <a:lt1>
        <a:srgbClr val="FFFFFF"/>
      </a:lt1>
      <a:dk2>
        <a:srgbClr val="0E5280"/>
      </a:dk2>
      <a:lt2>
        <a:srgbClr val="00B0DB"/>
      </a:lt2>
      <a:accent1>
        <a:srgbClr val="A7DFF3"/>
      </a:accent1>
      <a:accent2>
        <a:srgbClr val="5A771A"/>
      </a:accent2>
      <a:accent3>
        <a:srgbClr val="E8ECB8"/>
      </a:accent3>
      <a:accent4>
        <a:srgbClr val="BC471A"/>
      </a:accent4>
      <a:accent5>
        <a:srgbClr val="D95A1F"/>
      </a:accent5>
      <a:accent6>
        <a:srgbClr val="FDD1AC"/>
      </a:accent6>
      <a:hlink>
        <a:srgbClr val="6E8F29"/>
      </a:hlink>
      <a:folHlink>
        <a:srgbClr val="E8ECB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7545</TotalTime>
  <Words>360</Words>
  <Application>Microsoft Macintosh PowerPoint</Application>
  <PresentationFormat>On-screen Show (4:3)</PresentationFormat>
  <Paragraphs>131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/>
      <vt:lpstr>PowerPoint Presentation</vt:lpstr>
      <vt:lpstr>PowerPoint Presentation</vt:lpstr>
      <vt:lpstr>PowerPoint Presentation</vt:lpstr>
      <vt:lpstr>Diversify positive outcomes</vt:lpstr>
      <vt:lpstr>Diversify positive outcomes</vt:lpstr>
      <vt:lpstr>PowerPoint Presentation</vt:lpstr>
      <vt:lpstr>Prioritize</vt:lpstr>
      <vt:lpstr>Prioritize</vt:lpstr>
      <vt:lpstr>PowerPoint Presentation</vt:lpstr>
      <vt:lpstr>Pre-Existing Mechanics</vt:lpstr>
      <vt:lpstr>PowerPoint Presentation</vt:lpstr>
      <vt:lpstr>Locating Expertise</vt:lpstr>
      <vt:lpstr>PowerPoint Presentation</vt:lpstr>
      <vt:lpstr>Distribution/Production Decisions</vt:lpstr>
      <vt:lpstr>Distribution/Production Decisions</vt:lpstr>
      <vt:lpstr>Distribution/Production Decisions</vt:lpstr>
      <vt:lpstr>PowerPoint Presentation</vt:lpstr>
      <vt:lpstr>PowerPoint Presentation</vt:lpstr>
      <vt:lpstr>Games in the Classroom</vt:lpstr>
      <vt:lpstr>Games in the Classroom</vt:lpstr>
      <vt:lpstr>Games in the Classroom</vt:lpstr>
      <vt:lpstr>PowerPoint Presentation</vt:lpstr>
      <vt:lpstr>Research and Evaluation</vt:lpstr>
      <vt:lpstr>Research and Evaluation</vt:lpstr>
      <vt:lpstr>Research and Evaluation</vt:lpstr>
      <vt:lpstr>Research and Evaluation</vt:lpstr>
      <vt:lpstr>Thanks.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Shostack</dc:creator>
  <cp:lastModifiedBy>Adam</cp:lastModifiedBy>
  <cp:revision>205</cp:revision>
  <cp:lastPrinted>2012-07-18T19:33:49Z</cp:lastPrinted>
  <dcterms:modified xsi:type="dcterms:W3CDTF">2014-08-21T19:51:46Z</dcterms:modified>
</cp:coreProperties>
</file>